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82" r:id="rId3"/>
    <p:sldId id="430" r:id="rId4"/>
    <p:sldId id="546" r:id="rId5"/>
    <p:sldId id="278" r:id="rId6"/>
    <p:sldId id="398" r:id="rId7"/>
    <p:sldId id="426" r:id="rId8"/>
    <p:sldId id="286" r:id="rId9"/>
    <p:sldId id="287" r:id="rId10"/>
    <p:sldId id="288" r:id="rId11"/>
    <p:sldId id="290" r:id="rId12"/>
    <p:sldId id="289" r:id="rId13"/>
    <p:sldId id="548" r:id="rId14"/>
    <p:sldId id="425" r:id="rId15"/>
    <p:sldId id="547" r:id="rId16"/>
    <p:sldId id="421" r:id="rId17"/>
    <p:sldId id="291" r:id="rId18"/>
    <p:sldId id="293" r:id="rId19"/>
    <p:sldId id="294" r:id="rId20"/>
    <p:sldId id="295" r:id="rId21"/>
    <p:sldId id="292" r:id="rId22"/>
    <p:sldId id="408" r:id="rId23"/>
    <p:sldId id="407" r:id="rId24"/>
    <p:sldId id="409" r:id="rId25"/>
    <p:sldId id="410" r:id="rId26"/>
    <p:sldId id="411" r:id="rId27"/>
    <p:sldId id="549" r:id="rId28"/>
    <p:sldId id="284" r:id="rId29"/>
    <p:sldId id="285" r:id="rId30"/>
    <p:sldId id="550" r:id="rId31"/>
    <p:sldId id="55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7"/>
    <p:restoredTop sz="96405"/>
  </p:normalViewPr>
  <p:slideViewPr>
    <p:cSldViewPr snapToGrid="0" snapToObjects="1">
      <p:cViewPr varScale="1">
        <p:scale>
          <a:sx n="128" d="100"/>
          <a:sy n="128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1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23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23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12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2/2/23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64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2/2/23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2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2/2/23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0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2/2/23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77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2/2/23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6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16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2/2/23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67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4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2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1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2/2/23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4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15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43AC-3AF2-B642-A2B7-35FC33D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Backwards Euler for a function T(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This differs from Forward Euler in that here we use (</a:t>
                </a:r>
                <a:r>
                  <a:rPr lang="en-US" dirty="0" err="1"/>
                  <a:t>r,t+dt</a:t>
                </a:r>
                <a:r>
                  <a:rPr lang="en-US" dirty="0"/>
                  <a:t>), instead of 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</a:t>
                </a:r>
                <a:r>
                  <a:rPr lang="en-US" baseline="-25000" dirty="0"/>
                  <a:t>n+1</a:t>
                </a:r>
                <a:r>
                  <a:rPr lang="en-US" dirty="0"/>
                  <a:t> = T</a:t>
                </a:r>
                <a:r>
                  <a:rPr lang="en-US" baseline="-25000" dirty="0"/>
                  <a:t>n</a:t>
                </a:r>
                <a:r>
                  <a:rPr lang="en-US" dirty="0"/>
                  <a:t> + dt T’(</a:t>
                </a:r>
                <a:r>
                  <a:rPr lang="en-US" dirty="0" err="1"/>
                  <a:t>r,t+dt</a:t>
                </a:r>
                <a:r>
                  <a:rPr lang="en-US" dirty="0"/>
                  <a:t>), t</a:t>
                </a:r>
                <a:r>
                  <a:rPr lang="en-US" baseline="-25000" dirty="0"/>
                  <a:t>n+1</a:t>
                </a:r>
                <a:r>
                  <a:rPr lang="en-US" dirty="0"/>
                  <a:t> =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 + </a:t>
                </a:r>
                <a:r>
                  <a:rPr lang="en-US" dirty="0" err="1"/>
                  <a:t>dt</a:t>
                </a:r>
                <a:endParaRPr lang="en-US" dirty="0"/>
              </a:p>
              <a:p>
                <a:r>
                  <a:rPr lang="en-US" dirty="0"/>
                  <a:t>The new approximation appears on both sides of the equation, thus this method needs to solve an algebraic equation for the unknown future state</a:t>
                </a:r>
              </a:p>
              <a:p>
                <a:r>
                  <a:rPr lang="en-US" dirty="0"/>
                  <a:t>This can be done with fixed-point iteration or non-linear solvers</a:t>
                </a:r>
              </a:p>
              <a:p>
                <a:r>
                  <a:rPr lang="en-US" dirty="0"/>
                  <a:t>Improved Euler is a form of explicit Euler (explicit trapezoidal rule), which takes the derivative at the midpoint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  <a:blipFill>
                <a:blip r:embed="rId2"/>
                <a:stretch>
                  <a:fillRect l="-703" t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B834-2688-814C-8F58-2391449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E9F51-5532-754C-9BBF-85A8497A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90" y="2692400"/>
            <a:ext cx="4193309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100BC-8189-8644-836E-91D27D7ABCE9}"/>
              </a:ext>
            </a:extLst>
          </p:cNvPr>
          <p:cNvSpPr txBox="1"/>
          <p:nvPr/>
        </p:nvSpPr>
        <p:spPr>
          <a:xfrm>
            <a:off x="10160000" y="5411827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2065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C657-EABE-EB4F-9D4F-E6F8C7D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 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D4E-1694-C44E-BB1D-F1DA0B76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Forward Euler is explicit</a:t>
            </a:r>
          </a:p>
          <a:p>
            <a:pPr lvl="1"/>
            <a:r>
              <a:rPr lang="en-US" dirty="0"/>
              <a:t>Explicit methods calculate the state of a system at a later time from the state of the system at the current time</a:t>
            </a:r>
          </a:p>
          <a:p>
            <a:pPr lvl="1"/>
            <a:r>
              <a:rPr lang="en-US" dirty="0"/>
              <a:t>Can be unstable if step size is too much</a:t>
            </a:r>
          </a:p>
          <a:p>
            <a:r>
              <a:rPr lang="en-US" dirty="0"/>
              <a:t>Backwards Euler is implicit</a:t>
            </a:r>
          </a:p>
          <a:p>
            <a:pPr lvl="1"/>
            <a:r>
              <a:rPr lang="en-US" dirty="0"/>
              <a:t>Implicit methods find a solution by solving an equation involving both the current state of the system and a later state </a:t>
            </a:r>
          </a:p>
          <a:p>
            <a:pPr lvl="1"/>
            <a:r>
              <a:rPr lang="en-US" dirty="0"/>
              <a:t>Implicit require an extra computation and they can be much harder to implement</a:t>
            </a:r>
          </a:p>
          <a:p>
            <a:pPr lvl="1"/>
            <a:r>
              <a:rPr lang="en-US" dirty="0"/>
              <a:t>Implicit methods are used because many problems arising in practice are stiff, for which the use of an explicit method requires very small timesteps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0AFB9-C757-6E40-BF70-89EFAB4E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9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3A35-AE50-6E1D-A370-1CF9EC45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Stiff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24FA-926E-7300-FA49-217616E1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19" y="1892139"/>
            <a:ext cx="10972800" cy="3965670"/>
          </a:xfrm>
        </p:spPr>
        <p:txBody>
          <a:bodyPr/>
          <a:lstStyle/>
          <a:p>
            <a:r>
              <a:rPr lang="en-US" sz="2000" dirty="0"/>
              <a:t>A stiff equation is a differential equation for which certain numerical methods for solving the equation are numerically unstable, unless the step size is taken to be extremely small</a:t>
            </a:r>
          </a:p>
          <a:p>
            <a:r>
              <a:rPr lang="en-US" sz="2000" dirty="0"/>
              <a:t>Consider the problem:</a:t>
            </a:r>
          </a:p>
          <a:p>
            <a:endParaRPr lang="en-US" sz="2000" dirty="0"/>
          </a:p>
          <a:p>
            <a:r>
              <a:rPr lang="en-US" sz="2000" dirty="0"/>
              <a:t>Where the exact solution is: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Euler's method with a step size of </a:t>
            </a:r>
            <a:r>
              <a:rPr lang="en-US" sz="2000" dirty="0" err="1"/>
              <a:t>ℎ</a:t>
            </a:r>
            <a:r>
              <a:rPr lang="en-US" sz="2000" dirty="0"/>
              <a:t>=1/4  oscillates wildly</a:t>
            </a:r>
          </a:p>
          <a:p>
            <a:r>
              <a:rPr lang="en-US" sz="2000" dirty="0"/>
              <a:t>Euler's method with half the step size, </a:t>
            </a:r>
            <a:r>
              <a:rPr lang="en-US" sz="2000" dirty="0" err="1"/>
              <a:t>ℎ</a:t>
            </a:r>
            <a:r>
              <a:rPr lang="en-US" sz="2000" dirty="0"/>
              <a:t>=/18, produces a solution within the graph boundaries, but oscillates about zero</a:t>
            </a:r>
          </a:p>
          <a:p>
            <a:r>
              <a:rPr lang="en-US" sz="2000" dirty="0"/>
              <a:t>The trapezoidal method (similar to backwards Euler) is implicit, and converges to the correct solution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CF2C7-55C4-7159-B704-DCB5D651D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915F9-1AAF-615C-AE51-11730040D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04" y="2902895"/>
            <a:ext cx="3152288" cy="429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C83EC-BCC6-444A-1D79-9636B1A57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704" y="3628335"/>
            <a:ext cx="3035852" cy="4191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344C48-BBAB-8D2A-BDC7-AFBEA837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330" y="2496530"/>
            <a:ext cx="4806545" cy="186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C59A9-5939-F719-1B86-E50249AE9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848" y="5817018"/>
            <a:ext cx="4140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A9B5-4C0D-9C4B-BD13-9E962EC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C46E-DC3D-A645-8EA7-9D8BACF54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6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A9B5-4C0D-9C4B-BD13-9E962EC1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C46E-DC3D-A645-8EA7-9D8BACF54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2052" cy="3965670"/>
          </a:xfrm>
        </p:spPr>
        <p:txBody>
          <a:bodyPr/>
          <a:lstStyle/>
          <a:p>
            <a:r>
              <a:rPr lang="en-US" dirty="0"/>
              <a:t>y’=t*exp(-2t)</a:t>
            </a:r>
          </a:p>
          <a:p>
            <a:r>
              <a:rPr lang="en-US" dirty="0"/>
              <a:t>y0=4</a:t>
            </a:r>
          </a:p>
          <a:p>
            <a:r>
              <a:rPr lang="en-US" dirty="0"/>
              <a:t>dt=0.5</a:t>
            </a:r>
          </a:p>
          <a:p>
            <a:r>
              <a:rPr lang="en-US" dirty="0"/>
              <a:t>Backwards Euler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D173A-460C-97E7-0766-69D8E5DE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0" y="2176465"/>
            <a:ext cx="46609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4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Spatial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855067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9FDE-E482-B34E-8135-A2DE621C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A2DD-DEDC-0644-A3B3-7BF9F89A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96200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numerically solve in space, we need to discretize</a:t>
            </a:r>
          </a:p>
          <a:p>
            <a:pPr lvl="1"/>
            <a:r>
              <a:rPr lang="en-US" dirty="0"/>
              <a:t>Finite difference</a:t>
            </a:r>
          </a:p>
          <a:p>
            <a:pPr lvl="2"/>
            <a:r>
              <a:rPr lang="en-US" dirty="0"/>
              <a:t>convert differential equations into a system of equations that can be solved by matrix algebra techniques</a:t>
            </a:r>
          </a:p>
          <a:p>
            <a:pPr lvl="1"/>
            <a:r>
              <a:rPr lang="en-US" dirty="0"/>
              <a:t>Finite volume</a:t>
            </a:r>
          </a:p>
          <a:p>
            <a:pPr lvl="2"/>
            <a:r>
              <a:rPr lang="en-US" dirty="0"/>
              <a:t>volume integrals in a partial differential equation that contain a divergence term are converted to surface integrals, using the divergence theorem. These terms are then evaluated as fluxes at the surfaces of each finite volume</a:t>
            </a:r>
          </a:p>
          <a:p>
            <a:pPr lvl="1"/>
            <a:r>
              <a:rPr lang="en-US" dirty="0"/>
              <a:t>Finite element</a:t>
            </a:r>
          </a:p>
          <a:p>
            <a:pPr lvl="2"/>
            <a:r>
              <a:rPr lang="en-US" dirty="0"/>
              <a:t>subdivides a large system into smaller, simpler parts that are called finite elements, the equations that model these finite elements are then assembled into a larger system of equations that models the entire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07CA-A6D8-1C44-805A-C5C35645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6C43C-CAEE-314F-8C88-94529A7B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400177"/>
            <a:ext cx="2286000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7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4366-0388-3147-997A-5ECDADDD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90F5-43BE-F04F-8F55-01A35D21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4522" cy="3965670"/>
          </a:xfrm>
        </p:spPr>
        <p:txBody>
          <a:bodyPr>
            <a:noAutofit/>
          </a:bodyPr>
          <a:lstStyle/>
          <a:p>
            <a:r>
              <a:rPr lang="en-US" sz="2200" dirty="0"/>
              <a:t>The finite difference method solves on a grid and uses numerical derivatives</a:t>
            </a:r>
          </a:p>
          <a:p>
            <a:r>
              <a:rPr lang="en-US" sz="2200" dirty="0"/>
              <a:t>Derivatives are approximated by differences</a:t>
            </a:r>
          </a:p>
          <a:p>
            <a:r>
              <a:rPr lang="en-US" sz="2200" dirty="0"/>
              <a:t>Boundary conditions must have either a fixed T or dT/</a:t>
            </a:r>
            <a:r>
              <a:rPr lang="en-US" sz="2200" dirty="0" err="1"/>
              <a:t>dr</a:t>
            </a:r>
            <a:endParaRPr lang="en-US" sz="2200" dirty="0"/>
          </a:p>
          <a:p>
            <a:r>
              <a:rPr lang="en-US" sz="2200" dirty="0"/>
              <a:t>Typically restricted to handle rectangular shapes</a:t>
            </a:r>
          </a:p>
          <a:p>
            <a:r>
              <a:rPr lang="en-US" sz="2200" dirty="0"/>
              <a:t>Once you compute the time derivative, you can use either forward or backward Euler to march through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E99A8-8916-5A45-9BFC-39011183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9D24A-DD8B-4D45-B624-38E597DEE609}"/>
              </a:ext>
            </a:extLst>
          </p:cNvPr>
          <p:cNvGrpSpPr/>
          <p:nvPr/>
        </p:nvGrpSpPr>
        <p:grpSpPr>
          <a:xfrm>
            <a:off x="7245537" y="2293727"/>
            <a:ext cx="3157897" cy="442685"/>
            <a:chOff x="2711637" y="1527025"/>
            <a:chExt cx="3157897" cy="44268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6EA94A-0582-744A-9D9F-E0E2EF548B18}"/>
                </a:ext>
              </a:extLst>
            </p:cNvPr>
            <p:cNvCxnSpPr/>
            <p:nvPr/>
          </p:nvCxnSpPr>
          <p:spPr>
            <a:xfrm>
              <a:off x="2742480" y="1942278"/>
              <a:ext cx="30721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91FD9A-F719-4E4A-AE09-99E101102E75}"/>
                </a:ext>
              </a:extLst>
            </p:cNvPr>
            <p:cNvSpPr/>
            <p:nvPr/>
          </p:nvSpPr>
          <p:spPr>
            <a:xfrm>
              <a:off x="5814670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195FFA-CCA5-BC48-A7EF-F3E7A4D35E06}"/>
                </a:ext>
              </a:extLst>
            </p:cNvPr>
            <p:cNvSpPr/>
            <p:nvPr/>
          </p:nvSpPr>
          <p:spPr>
            <a:xfrm>
              <a:off x="5194065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D55032-B234-7449-8BBF-367D66A6E674}"/>
                </a:ext>
              </a:extLst>
            </p:cNvPr>
            <p:cNvSpPr/>
            <p:nvPr/>
          </p:nvSpPr>
          <p:spPr>
            <a:xfrm>
              <a:off x="3332244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441F08-AC09-5F40-B724-74AA901362C5}"/>
                </a:ext>
              </a:extLst>
            </p:cNvPr>
            <p:cNvSpPr/>
            <p:nvPr/>
          </p:nvSpPr>
          <p:spPr>
            <a:xfrm>
              <a:off x="3952851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651ED9-1CBD-294A-855D-5F84A7633D60}"/>
                </a:ext>
              </a:extLst>
            </p:cNvPr>
            <p:cNvSpPr/>
            <p:nvPr/>
          </p:nvSpPr>
          <p:spPr>
            <a:xfrm>
              <a:off x="4573458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EFA727-065B-0644-8D12-FA09B2AFCCD5}"/>
                </a:ext>
              </a:extLst>
            </p:cNvPr>
            <p:cNvSpPr/>
            <p:nvPr/>
          </p:nvSpPr>
          <p:spPr>
            <a:xfrm>
              <a:off x="2711637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633F9B-D0A4-A041-9E48-F13F5C9B23BD}"/>
                </a:ext>
              </a:extLst>
            </p:cNvPr>
            <p:cNvSpPr txBox="1"/>
            <p:nvPr/>
          </p:nvSpPr>
          <p:spPr>
            <a:xfrm>
              <a:off x="3387108" y="1534170"/>
              <a:ext cx="1030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–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026DB0-DA38-3342-9650-B97FA6860D0D}"/>
                </a:ext>
              </a:extLst>
            </p:cNvPr>
            <p:cNvSpPr txBox="1"/>
            <p:nvPr/>
          </p:nvSpPr>
          <p:spPr>
            <a:xfrm>
              <a:off x="4737588" y="1527025"/>
              <a:ext cx="1131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+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9F3B4A-F1C6-F341-BB65-AC6D025FB66D}"/>
                </a:ext>
              </a:extLst>
            </p:cNvPr>
            <p:cNvSpPr txBox="1"/>
            <p:nvPr/>
          </p:nvSpPr>
          <p:spPr>
            <a:xfrm>
              <a:off x="4247732" y="1527025"/>
              <a:ext cx="701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73BBFCFE-CB35-7040-95AB-B29EA537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97" y="3192025"/>
            <a:ext cx="3434729" cy="394149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9AF70886-FED1-B742-BBAD-9427B7357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0"/>
          <a:stretch/>
        </p:blipFill>
        <p:spPr>
          <a:xfrm>
            <a:off x="6259048" y="3903402"/>
            <a:ext cx="1701697" cy="462559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E8195F20-576E-BE4F-9E1B-38039901D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28" y="4805487"/>
            <a:ext cx="2224315" cy="425367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2D69ABA6-EFEA-6945-8A5D-F34E8D82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69" y="4805488"/>
            <a:ext cx="3638242" cy="425367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2A14D8DB-1E21-574F-82EE-D9F516DDE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/>
          <a:stretch/>
        </p:blipFill>
        <p:spPr>
          <a:xfrm>
            <a:off x="8001000" y="3903403"/>
            <a:ext cx="3702369" cy="462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521B60-6994-8640-AD4D-A2A35C9CC5ED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521B60-6994-8640-AD4D-A2A35C9CC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6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61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9C05-A973-D94F-AE36-D459DF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553F-59C6-414D-B340-1FEF6CE4F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2447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Discretize the domain by subdomains</a:t>
            </a:r>
          </a:p>
          <a:p>
            <a:pPr lvl="1"/>
            <a:r>
              <a:rPr lang="en-US" dirty="0"/>
              <a:t>Domain size h</a:t>
            </a:r>
          </a:p>
          <a:p>
            <a:pPr lvl="1"/>
            <a:r>
              <a:rPr lang="en-US" dirty="0"/>
              <a:t>We place points in the subdomain centers and on either boundary</a:t>
            </a:r>
          </a:p>
          <a:p>
            <a:r>
              <a:rPr lang="en-US" dirty="0"/>
              <a:t>The finite volume method balances fluxes across the boundaries of your divided subdomains</a:t>
            </a:r>
          </a:p>
          <a:p>
            <a:r>
              <a:rPr lang="en-US" dirty="0"/>
              <a:t>Integrate our PDE across the subdomain</a:t>
            </a:r>
          </a:p>
          <a:p>
            <a:r>
              <a:rPr lang="en-US" dirty="0"/>
              <a:t>Evaluate the integral using a linear approximation of the variable</a:t>
            </a:r>
          </a:p>
          <a:p>
            <a:r>
              <a:rPr lang="en-US" dirty="0"/>
              <a:t>Restricted to flux boundary conditions, often used in flow-type problems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CA8D5-5DAD-D143-8BA9-3EB60F2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16D106-D480-C544-B835-ED32EED2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98" y="2363882"/>
            <a:ext cx="4314825" cy="548237"/>
          </a:xfrm>
          <a:prstGeom prst="rect">
            <a:avLst/>
          </a:prstGeom>
        </p:spPr>
      </p:pic>
      <p:pic>
        <p:nvPicPr>
          <p:cNvPr id="46" name="Picture 45" descr="latex-image-1.pdf">
            <a:extLst>
              <a:ext uri="{FF2B5EF4-FFF2-40B4-BE49-F238E27FC236}">
                <a16:creationId xmlns:a16="http://schemas.microsoft.com/office/drawing/2014/main" id="{7A092FB9-2C6F-9944-8E4C-3812AD045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41" y="4236689"/>
            <a:ext cx="2781300" cy="596900"/>
          </a:xfrm>
          <a:prstGeom prst="rect">
            <a:avLst/>
          </a:prstGeom>
        </p:spPr>
      </p:pic>
      <p:pic>
        <p:nvPicPr>
          <p:cNvPr id="47" name="Picture 46" descr="latex-image-1.pdf">
            <a:extLst>
              <a:ext uri="{FF2B5EF4-FFF2-40B4-BE49-F238E27FC236}">
                <a16:creationId xmlns:a16="http://schemas.microsoft.com/office/drawing/2014/main" id="{344A8621-2354-F740-B5B0-D102AAFE7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3496458"/>
            <a:ext cx="2501900" cy="584200"/>
          </a:xfrm>
          <a:prstGeom prst="rect">
            <a:avLst/>
          </a:prstGeom>
        </p:spPr>
      </p:pic>
      <p:pic>
        <p:nvPicPr>
          <p:cNvPr id="48" name="Picture 47" descr="latex-image-1.pdf">
            <a:extLst>
              <a:ext uri="{FF2B5EF4-FFF2-40B4-BE49-F238E27FC236}">
                <a16:creationId xmlns:a16="http://schemas.microsoft.com/office/drawing/2014/main" id="{D67626A1-23C4-5545-AF89-69092BC96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0" y="5680853"/>
            <a:ext cx="3594100" cy="558800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5B4F3698-5F79-7A42-9E42-CDAC4D227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5068153"/>
            <a:ext cx="33147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3D0647-8F54-4943-9944-29D35B49FC3F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3D0647-8F54-4943-9944-29D35B49F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7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25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D183-3009-894B-B65C-F51149DB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96279-CA47-8841-97AE-B47712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44548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the finite element method, we interpolate the variable using nodal values and integrate over elements</a:t>
            </a:r>
          </a:p>
          <a:p>
            <a:r>
              <a:rPr lang="en-US" dirty="0"/>
              <a:t>Systematically recombine all sets of element equations into a global system of equations for the final calculation</a:t>
            </a:r>
          </a:p>
          <a:p>
            <a:r>
              <a:rPr lang="en-US" dirty="0"/>
              <a:t>Write the strong form of the equation, rearrange to get zero on the right-hand side, multiply by the test function, integrate over the domain, yielding weak form</a:t>
            </a:r>
          </a:p>
          <a:p>
            <a:r>
              <a:rPr lang="en-US" dirty="0"/>
              <a:t>The </a:t>
            </a:r>
            <a:r>
              <a:rPr lang="en-US" b="1" dirty="0"/>
              <a:t>strong form</a:t>
            </a:r>
            <a:r>
              <a:rPr lang="en-US" dirty="0"/>
              <a:t> states conditions that must be met at every material point, whereas </a:t>
            </a:r>
            <a:r>
              <a:rPr lang="en-US" b="1" dirty="0"/>
              <a:t>weak form</a:t>
            </a:r>
            <a:r>
              <a:rPr lang="en-US" dirty="0"/>
              <a:t> states conditions that must be met only in an average sense </a:t>
            </a:r>
          </a:p>
          <a:p>
            <a:r>
              <a:rPr lang="en-US" dirty="0"/>
              <a:t>Finite element works for any geometry and any boundary 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1775C-8378-1042-9121-7711A2AD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44F4B-623A-E640-A618-AFE48CD20EE6}"/>
              </a:ext>
            </a:extLst>
          </p:cNvPr>
          <p:cNvGrpSpPr/>
          <p:nvPr/>
        </p:nvGrpSpPr>
        <p:grpSpPr>
          <a:xfrm>
            <a:off x="7179128" y="2160495"/>
            <a:ext cx="2980872" cy="822080"/>
            <a:chOff x="2993654" y="1444619"/>
            <a:chExt cx="2980872" cy="8220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E2D55B-A3CC-C24E-9583-DD896EE377B2}"/>
                </a:ext>
              </a:extLst>
            </p:cNvPr>
            <p:cNvCxnSpPr/>
            <p:nvPr/>
          </p:nvCxnSpPr>
          <p:spPr>
            <a:xfrm>
              <a:off x="3140132" y="1851802"/>
              <a:ext cx="25269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537FE0-7024-FC4D-A610-CBACA6104B91}"/>
                </a:ext>
              </a:extLst>
            </p:cNvPr>
            <p:cNvGrpSpPr/>
            <p:nvPr/>
          </p:nvGrpSpPr>
          <p:grpSpPr>
            <a:xfrm>
              <a:off x="3140132" y="1760065"/>
              <a:ext cx="2502432" cy="182880"/>
              <a:chOff x="3137664" y="1588790"/>
              <a:chExt cx="2502432" cy="18288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8FC540-5265-3242-B7F4-84457DC133A7}"/>
                  </a:ext>
                </a:extLst>
              </p:cNvPr>
              <p:cNvCxnSpPr/>
              <p:nvPr/>
            </p:nvCxnSpPr>
            <p:spPr>
              <a:xfrm flipV="1">
                <a:off x="3137664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99FA26-DD09-6C41-9345-CE020F3CA089}"/>
                  </a:ext>
                </a:extLst>
              </p:cNvPr>
              <p:cNvCxnSpPr/>
              <p:nvPr/>
            </p:nvCxnSpPr>
            <p:spPr>
              <a:xfrm flipV="1">
                <a:off x="398053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CDBC7C9-515A-C349-BC43-1AA77ADF4194}"/>
                  </a:ext>
                </a:extLst>
              </p:cNvPr>
              <p:cNvCxnSpPr/>
              <p:nvPr/>
            </p:nvCxnSpPr>
            <p:spPr>
              <a:xfrm flipV="1">
                <a:off x="481031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C8DF1F2-0BB1-564A-BB82-23B7C6FFE634}"/>
                  </a:ext>
                </a:extLst>
              </p:cNvPr>
              <p:cNvCxnSpPr/>
              <p:nvPr/>
            </p:nvCxnSpPr>
            <p:spPr>
              <a:xfrm flipV="1">
                <a:off x="5640096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3B8219-838B-3C47-923E-61E52B0FF523}"/>
                </a:ext>
              </a:extLst>
            </p:cNvPr>
            <p:cNvGrpSpPr/>
            <p:nvPr/>
          </p:nvGrpSpPr>
          <p:grpSpPr>
            <a:xfrm>
              <a:off x="2993654" y="1444619"/>
              <a:ext cx="2980872" cy="822080"/>
              <a:chOff x="2982809" y="1273047"/>
              <a:chExt cx="2980872" cy="822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0F2DE65-C217-1448-82FF-4130045FBB88}"/>
                  </a:ext>
                </a:extLst>
              </p:cNvPr>
              <p:cNvGrpSpPr/>
              <p:nvPr/>
            </p:nvGrpSpPr>
            <p:grpSpPr>
              <a:xfrm>
                <a:off x="3546399" y="1636458"/>
                <a:ext cx="1701975" cy="91440"/>
                <a:chOff x="3534747" y="1623364"/>
                <a:chExt cx="1701975" cy="9144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B7AF419-7581-AF43-8C86-F8E86F0378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3474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8F3D792-BC49-7C42-94F3-AC5EF198D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357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863E87B-DAE0-1549-8C6A-631E8B2E34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500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12418D-2CA7-B646-8BF1-CA1FD8AEB3C6}"/>
                  </a:ext>
                </a:extLst>
              </p:cNvPr>
              <p:cNvSpPr txBox="1"/>
              <p:nvPr/>
            </p:nvSpPr>
            <p:spPr>
              <a:xfrm>
                <a:off x="3345582" y="1274585"/>
                <a:ext cx="524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6648D-A6AB-514C-8096-79BE8A9831F2}"/>
                  </a:ext>
                </a:extLst>
              </p:cNvPr>
              <p:cNvSpPr txBox="1"/>
              <p:nvPr/>
            </p:nvSpPr>
            <p:spPr>
              <a:xfrm>
                <a:off x="4152938" y="1274585"/>
                <a:ext cx="534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A0EBE-CA22-F74B-8B59-6D94DE4718BA}"/>
                  </a:ext>
                </a:extLst>
              </p:cNvPr>
              <p:cNvSpPr txBox="1"/>
              <p:nvPr/>
            </p:nvSpPr>
            <p:spPr>
              <a:xfrm>
                <a:off x="4960296" y="1273047"/>
                <a:ext cx="54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00EC83-FD3F-BE44-922C-F8197AF82680}"/>
                  </a:ext>
                </a:extLst>
              </p:cNvPr>
              <p:cNvSpPr txBox="1"/>
              <p:nvPr/>
            </p:nvSpPr>
            <p:spPr>
              <a:xfrm>
                <a:off x="2982809" y="1725795"/>
                <a:ext cx="2980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n1           n2            n3           n4</a:t>
                </a:r>
              </a:p>
            </p:txBody>
          </p:sp>
        </p:grpSp>
      </p:grp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92161F54-01C2-9545-A110-3FAD3B6B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45" y="3736013"/>
            <a:ext cx="5092700" cy="622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D65EDC-CB83-6046-A293-21187403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20" y="5254831"/>
            <a:ext cx="3314700" cy="622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681E52-4008-E74B-9F93-A16AF06A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93" y="4661312"/>
            <a:ext cx="2095500" cy="73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54ACA3-DF90-3047-AB71-28D04F98A8CF}"/>
                  </a:ext>
                </a:extLst>
              </p:cNvPr>
              <p:cNvSpPr txBox="1"/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54ACA3-DF90-3047-AB71-28D04F98A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975" y="1175376"/>
                <a:ext cx="2679708" cy="532582"/>
              </a:xfrm>
              <a:prstGeom prst="rect">
                <a:avLst/>
              </a:prstGeom>
              <a:blipFill>
                <a:blip r:embed="rId5"/>
                <a:stretch>
                  <a:fillRect l="-1878" t="-2326" r="-1408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51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DE03-85A5-9143-4385-DF11483F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84B37-6C98-6C5E-A9F4-56E6EB88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an exam…</a:t>
            </a:r>
          </a:p>
          <a:p>
            <a:r>
              <a:rPr lang="en-US" dirty="0"/>
              <a:t>Any feedback?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F2F25-FBD3-C9F6-F721-4F3B7FC9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45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5858-31B4-3842-8FCF-69B71AD7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7BF-2125-FD42-8D31-467610F6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48150" cy="3965670"/>
          </a:xfrm>
        </p:spPr>
        <p:txBody>
          <a:bodyPr/>
          <a:lstStyle/>
          <a:p>
            <a:r>
              <a:rPr lang="en-US" sz="2000" dirty="0"/>
              <a:t>Finite difference</a:t>
            </a:r>
          </a:p>
          <a:p>
            <a:pPr lvl="1"/>
            <a:r>
              <a:rPr lang="en-US" sz="2000" dirty="0"/>
              <a:t>Advantages</a:t>
            </a:r>
          </a:p>
          <a:p>
            <a:pPr lvl="2"/>
            <a:r>
              <a:rPr lang="en-US" sz="1600" dirty="0"/>
              <a:t>Simple</a:t>
            </a:r>
          </a:p>
          <a:p>
            <a:pPr lvl="2"/>
            <a:r>
              <a:rPr lang="en-US" sz="1600" dirty="0"/>
              <a:t>Easy to code</a:t>
            </a:r>
          </a:p>
          <a:p>
            <a:pPr lvl="2"/>
            <a:r>
              <a:rPr lang="en-US" sz="1600" dirty="0"/>
              <a:t>Fast</a:t>
            </a:r>
          </a:p>
          <a:p>
            <a:pPr lvl="1"/>
            <a:r>
              <a:rPr lang="en-US" sz="2000" dirty="0"/>
              <a:t>Disadvantages</a:t>
            </a:r>
          </a:p>
          <a:p>
            <a:pPr lvl="2"/>
            <a:r>
              <a:rPr lang="en-US" sz="1600" dirty="0"/>
              <a:t>Difficult to model complex geometries</a:t>
            </a:r>
          </a:p>
          <a:p>
            <a:pPr lvl="2"/>
            <a:r>
              <a:rPr lang="en-US" sz="1600" dirty="0"/>
              <a:t>Difficult to model complex BCs</a:t>
            </a:r>
          </a:p>
          <a:p>
            <a:pPr lvl="2"/>
            <a:r>
              <a:rPr lang="en-US" sz="1600" dirty="0"/>
              <a:t>Only represents solution at points</a:t>
            </a:r>
          </a:p>
          <a:p>
            <a:pPr lvl="2"/>
            <a:r>
              <a:rPr lang="en-US" sz="1600" dirty="0"/>
              <a:t>Difficult to represent heterogeneous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90AE0-615F-9D40-A1E1-21F7068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D7E923-F189-F946-A1BF-C61026D488E9}"/>
              </a:ext>
            </a:extLst>
          </p:cNvPr>
          <p:cNvSpPr txBox="1">
            <a:spLocks/>
          </p:cNvSpPr>
          <p:nvPr/>
        </p:nvSpPr>
        <p:spPr bwMode="auto">
          <a:xfrm>
            <a:off x="822007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Element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BC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Continuous representation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Complicated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Somewhat more expensive</a:t>
            </a:r>
          </a:p>
          <a:p>
            <a:pPr lvl="1"/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57B17F-1CCD-114D-921C-36109B0C2AEE}"/>
              </a:ext>
            </a:extLst>
          </p:cNvPr>
          <p:cNvSpPr txBox="1">
            <a:spLocks/>
          </p:cNvSpPr>
          <p:nvPr/>
        </p:nvSpPr>
        <p:spPr bwMode="auto">
          <a:xfrm>
            <a:off x="458152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Volume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Naturally conservative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Boundary conditions add complexity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More complicated than finite difference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385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506386"/>
            <a:chOff x="747486" y="3868050"/>
            <a:chExt cx="7512048" cy="506386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270828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Approaches to 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895746"/>
            <a:chOff x="747486" y="3138120"/>
            <a:chExt cx="7512048" cy="895746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830997"/>
            <a:chOff x="747486" y="3868050"/>
            <a:chExt cx="7512048" cy="830997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FEM, FV, or FD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1629777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17E3-FDE7-794B-8AF2-BF12A6F2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equation solution approach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8DB1-678F-7445-940E-25D6EBA6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8759D1-2614-2245-AC24-07277055C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6297"/>
              </p:ext>
            </p:extLst>
          </p:nvPr>
        </p:nvGraphicFramePr>
        <p:xfrm>
          <a:off x="1718769" y="2162197"/>
          <a:ext cx="8542426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steady state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state, axisymmetric,</a:t>
                      </a:r>
                      <a:r>
                        <a:rPr lang="en-US" baseline="0" dirty="0"/>
                        <a:t> no axial variation, constant 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</a:t>
                      </a:r>
                      <a:r>
                        <a:rPr lang="en-US" baseline="0" dirty="0"/>
                        <a:t> FV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 with multiple slices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smeared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</a:t>
                      </a:r>
                      <a:r>
                        <a:rPr lang="en-US" baseline="0" dirty="0"/>
                        <a:t> fuel pellets act as one body, fuel pellets are perfect cylinders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discrete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</a:t>
                      </a:r>
                      <a:r>
                        <a:rPr lang="en-US" baseline="0" dirty="0"/>
                        <a:t> transient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have a big computer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D9A700-B6B0-F34B-A5FA-0537A307E68E}"/>
              </a:ext>
            </a:extLst>
          </p:cNvPr>
          <p:cNvSpPr txBox="1"/>
          <p:nvPr/>
        </p:nvSpPr>
        <p:spPr>
          <a:xfrm>
            <a:off x="2756452" y="5987019"/>
            <a:ext cx="66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numerical solution can be solved explicitly or implicitly</a:t>
            </a:r>
          </a:p>
        </p:txBody>
      </p:sp>
    </p:spTree>
    <p:extLst>
      <p:ext uri="{BB962C8B-B14F-4D97-AF65-F5344CB8AC3E}">
        <p14:creationId xmlns:p14="http://schemas.microsoft.com/office/powerpoint/2010/main" val="4197513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CAF7-172C-2E4F-B74E-3E2CD5E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AE3-4FBC-A748-8A56-E9A7906A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215270" cy="3965670"/>
          </a:xfrm>
        </p:spPr>
        <p:txBody>
          <a:bodyPr>
            <a:normAutofit/>
          </a:bodyPr>
          <a:lstStyle/>
          <a:p>
            <a:r>
              <a:rPr lang="en-US" dirty="0"/>
              <a:t>Fuel performance codes primarily use either finite difference or finite element</a:t>
            </a:r>
          </a:p>
          <a:p>
            <a:r>
              <a:rPr lang="en-US" dirty="0"/>
              <a:t>The earliest fuel performance codes solved the heat equation in 1.5D using finite difference (with multiple axial slices)</a:t>
            </a:r>
          </a:p>
          <a:p>
            <a:r>
              <a:rPr lang="en-US" dirty="0"/>
              <a:t>More modern codes have switched to finite element, due to more flexibility with geometry and boundary conditions</a:t>
            </a:r>
          </a:p>
          <a:p>
            <a:r>
              <a:rPr lang="en-US" dirty="0"/>
              <a:t>Finite volume is becoming an option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083E6-6C09-EF43-9E9C-9B40E8CD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 descr="pellettemp_cladmises_westpower_MPS_full.png">
            <a:extLst>
              <a:ext uri="{FF2B5EF4-FFF2-40B4-BE49-F238E27FC236}">
                <a16:creationId xmlns:a16="http://schemas.microsoft.com/office/drawing/2014/main" id="{A4834DCC-8383-AF4A-BC2C-0458FB9CC9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569" y="2478156"/>
            <a:ext cx="5611431" cy="31560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1059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41D0-CD90-604D-9421-ABA9845A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D727-E738-BB4E-9468-91EA4903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can be solved using numerical methods.</a:t>
            </a:r>
          </a:p>
          <a:p>
            <a:r>
              <a:rPr lang="en-US" dirty="0"/>
              <a:t>Spatial derivative solution methods divide the domain up into smaller pieces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r>
              <a:rPr lang="en-US" dirty="0"/>
              <a:t>Each discretization has strengths/weaknesses</a:t>
            </a:r>
          </a:p>
          <a:p>
            <a:r>
              <a:rPr lang="en-US" dirty="0"/>
              <a:t>Finite element is primary method for high fidelity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3667D-0DF5-C145-A246-FEF9A603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7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71C1-A0EA-7A4C-AEE6-90609E78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65AE-1EA8-D646-BA00-15B2C515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961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load is applied to a body, it changes shape and perhaps size</a:t>
            </a:r>
          </a:p>
          <a:p>
            <a:r>
              <a:rPr lang="en-US" dirty="0"/>
              <a:t>Motions throughout a body are called </a:t>
            </a:r>
            <a:r>
              <a:rPr lang="en-US" b="1" dirty="0"/>
              <a:t>displacements 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(</a:t>
            </a:r>
            <a:r>
              <a:rPr lang="en-US" b="1" dirty="0"/>
              <a:t>r</a:t>
            </a:r>
            <a:r>
              <a:rPr lang="en-US" dirty="0"/>
              <a:t>, t)</a:t>
            </a:r>
          </a:p>
          <a:p>
            <a:r>
              <a:rPr lang="en-US" dirty="0"/>
              <a:t>Rigid body displacements do not change the shape and/or size</a:t>
            </a:r>
          </a:p>
          <a:p>
            <a:pPr lvl="1"/>
            <a:r>
              <a:rPr lang="en-US" dirty="0"/>
              <a:t>the rigid body is translated</a:t>
            </a:r>
          </a:p>
          <a:p>
            <a:r>
              <a:rPr lang="en-US" dirty="0"/>
              <a:t>Changes in shape and/or size are call </a:t>
            </a:r>
            <a:r>
              <a:rPr lang="en-US" b="1" dirty="0"/>
              <a:t>deformations</a:t>
            </a:r>
          </a:p>
          <a:p>
            <a:r>
              <a:rPr lang="en-US" dirty="0"/>
              <a:t>The objective of </a:t>
            </a:r>
            <a:r>
              <a:rPr lang="en-US" b="1" dirty="0"/>
              <a:t>Solid Mechanics</a:t>
            </a:r>
            <a:r>
              <a:rPr lang="en-US" dirty="0"/>
              <a:t> is to relate loads (applied force) to deformation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5892-D605-0443-96E7-A43AE4D7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D15C1-2225-2548-989A-DAF386E8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400" y="2652888"/>
            <a:ext cx="3689048" cy="206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A05-860D-AE4C-8988-77A12774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springs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08D4-0082-2348-9C8C-A1BF8610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43725" cy="3965670"/>
          </a:xfrm>
        </p:spPr>
        <p:txBody>
          <a:bodyPr/>
          <a:lstStyle/>
          <a:p>
            <a:r>
              <a:rPr lang="en-US" dirty="0"/>
              <a:t>It can be instructive to view solids as a spring</a:t>
            </a:r>
          </a:p>
          <a:p>
            <a:r>
              <a:rPr lang="en-US" dirty="0"/>
              <a:t>When we apply some force F, we get some displacement x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F = k x</a:t>
            </a:r>
          </a:p>
          <a:p>
            <a:r>
              <a:rPr lang="en-US" dirty="0">
                <a:cs typeface="Times New Roman"/>
              </a:rPr>
              <a:t>When the spring is displaced by x, there is force that responds in the opposite direction equal to </a:t>
            </a:r>
            <a:r>
              <a:rPr lang="en-US" i="1" dirty="0" err="1">
                <a:latin typeface="Times New Roman"/>
                <a:cs typeface="Times New Roman"/>
              </a:rPr>
              <a:t>kx</a:t>
            </a:r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>
                <a:cs typeface="Times New Roman"/>
              </a:rPr>
              <a:t>Due to the displacement, there is a stored energy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 = ½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5987B-859F-0D44-90BD-652D458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496A9-502E-AD47-B0E0-64840600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6" y="2389935"/>
            <a:ext cx="4077572" cy="26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265A-5AF6-3A47-99A2-205BD2DA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deformation due to a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BEF6-4C26-9641-9DE7-34E9FADE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48325" cy="3965670"/>
          </a:xfrm>
        </p:spPr>
        <p:txBody>
          <a:bodyPr/>
          <a:lstStyle/>
          <a:p>
            <a:r>
              <a:rPr lang="en-US" dirty="0"/>
              <a:t>Solid mechanics is similar to the behavior of an ideal spring but throughout a body </a:t>
            </a:r>
          </a:p>
          <a:p>
            <a:r>
              <a:rPr lang="en-US" dirty="0"/>
              <a:t>An applied load results results in deformation.</a:t>
            </a:r>
          </a:p>
          <a:p>
            <a:r>
              <a:rPr lang="en-US" dirty="0"/>
              <a:t>The internal </a:t>
            </a:r>
            <a:r>
              <a:rPr lang="en-US" b="1" dirty="0"/>
              <a:t>strain</a:t>
            </a:r>
            <a:r>
              <a:rPr lang="en-US" dirty="0"/>
              <a:t> is like the displacements x</a:t>
            </a:r>
          </a:p>
          <a:p>
            <a:r>
              <a:rPr lang="en-US" dirty="0"/>
              <a:t>The internal </a:t>
            </a:r>
            <a:r>
              <a:rPr lang="en-US" b="1" dirty="0"/>
              <a:t>stress</a:t>
            </a:r>
            <a:r>
              <a:rPr lang="en-US" dirty="0"/>
              <a:t> is like the internal force 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EFE9-EF10-D740-8C80-BC56CF8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 descr="applied_load_stress.gif">
            <a:extLst>
              <a:ext uri="{FF2B5EF4-FFF2-40B4-BE49-F238E27FC236}">
                <a16:creationId xmlns:a16="http://schemas.microsoft.com/office/drawing/2014/main" id="{A3986CE8-8ED2-274E-8F9A-E9D0D96FF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59" y="2661002"/>
            <a:ext cx="4990497" cy="29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C604-4386-4943-9B5F-4D17386A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9C496-CDC5-FA47-B04E-529D21FE7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Three-part project</a:t>
            </a:r>
          </a:p>
          <a:p>
            <a:r>
              <a:rPr lang="en-US" dirty="0"/>
              <a:t>Will upload input and output files to Moodle</a:t>
            </a:r>
          </a:p>
          <a:p>
            <a:r>
              <a:rPr lang="en-US" dirty="0"/>
              <a:t>Will upload a final written report, 5-10 pages (including figures), times new roman, 12pt, 1.5 space, pdf</a:t>
            </a:r>
          </a:p>
          <a:p>
            <a:r>
              <a:rPr lang="en-US" dirty="0"/>
              <a:t>Final report is due April 21 – Friday last week of classes</a:t>
            </a:r>
          </a:p>
          <a:p>
            <a:r>
              <a:rPr lang="en-US" dirty="0"/>
              <a:t>This is an individual project, but some collaboration is encouraged</a:t>
            </a:r>
          </a:p>
          <a:p>
            <a:r>
              <a:rPr lang="en-US" dirty="0"/>
              <a:t>Part 1 is due Feb 24</a:t>
            </a:r>
          </a:p>
          <a:p>
            <a:pPr lvl="1"/>
            <a:r>
              <a:rPr lang="en-US" dirty="0"/>
              <a:t>just input/output submitted to </a:t>
            </a:r>
            <a:r>
              <a:rPr lang="en-US" dirty="0" err="1"/>
              <a:t>moodle</a:t>
            </a:r>
            <a:r>
              <a:rPr lang="en-US" dirty="0"/>
              <a:t>; 1 page report outlining results</a:t>
            </a:r>
          </a:p>
          <a:p>
            <a:pPr lvl="1"/>
            <a:r>
              <a:rPr lang="en-US" dirty="0"/>
              <a:t>don’t wait until the last minute to do this! ask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29A3-92C6-3F47-920B-435588AB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713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3B7C-F24E-924E-8F3E-4ADB8DF3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9BD-F858-2343-9812-3524B0D2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29425" cy="3965670"/>
          </a:xfrm>
        </p:spPr>
        <p:txBody>
          <a:bodyPr/>
          <a:lstStyle/>
          <a:p>
            <a:r>
              <a:rPr lang="en-US" dirty="0"/>
              <a:t>Elasticity is the ability of a body to resist a distorting influence and to return to its original size and shape when that influence or force is removed</a:t>
            </a:r>
          </a:p>
          <a:p>
            <a:r>
              <a:rPr lang="en-US" dirty="0"/>
              <a:t>In elastic deformation, we are stretching the atomic bonds</a:t>
            </a:r>
          </a:p>
          <a:p>
            <a:r>
              <a:rPr lang="en-US" dirty="0"/>
              <a:t>The more we stretch the bonds, the more force it takes to stretch</a:t>
            </a:r>
          </a:p>
          <a:p>
            <a:r>
              <a:rPr lang="en-US" dirty="0"/>
              <a:t>When we release the load, the atoms spring back into their lattice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70C2-9204-F54E-973B-120166FE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36832-FD52-AF41-8884-D57E37B67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4"/>
          <a:stretch/>
        </p:blipFill>
        <p:spPr>
          <a:xfrm>
            <a:off x="8098243" y="2160494"/>
            <a:ext cx="2568977" cy="38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0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6517-7A8C-6D44-8A80-103F9AD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 Part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B4B8-A41F-4142-861A-4CEFCF7B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4A53C-B601-344D-BB6C-C144C19C902A}"/>
              </a:ext>
            </a:extLst>
          </p:cNvPr>
          <p:cNvSpPr/>
          <p:nvPr/>
        </p:nvSpPr>
        <p:spPr>
          <a:xfrm>
            <a:off x="6651811" y="2122956"/>
            <a:ext cx="2877672" cy="407894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4263C4-2011-2F4C-9640-AC5B4D2FFF98}"/>
              </a:ext>
            </a:extLst>
          </p:cNvPr>
          <p:cNvSpPr/>
          <p:nvPr/>
        </p:nvSpPr>
        <p:spPr>
          <a:xfrm>
            <a:off x="9529483" y="2122956"/>
            <a:ext cx="797858" cy="407894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1977BC-41AE-5748-982F-B0B0A7CF4573}"/>
              </a:ext>
            </a:extLst>
          </p:cNvPr>
          <p:cNvSpPr/>
          <p:nvPr/>
        </p:nvSpPr>
        <p:spPr>
          <a:xfrm>
            <a:off x="10327341" y="2122956"/>
            <a:ext cx="797858" cy="407894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CE7341-0281-C44A-9030-313AEB440CB7}"/>
              </a:ext>
            </a:extLst>
          </p:cNvPr>
          <p:cNvCxnSpPr/>
          <p:nvPr/>
        </p:nvCxnSpPr>
        <p:spPr>
          <a:xfrm>
            <a:off x="6651811" y="2024343"/>
            <a:ext cx="287767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A5C7E-91BA-4440-B271-E3AF08120135}"/>
              </a:ext>
            </a:extLst>
          </p:cNvPr>
          <p:cNvCxnSpPr>
            <a:cxnSpLocks/>
          </p:cNvCxnSpPr>
          <p:nvPr/>
        </p:nvCxnSpPr>
        <p:spPr>
          <a:xfrm>
            <a:off x="9529483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AD19DE-FBC8-8A45-B373-70FA74B6224B}"/>
              </a:ext>
            </a:extLst>
          </p:cNvPr>
          <p:cNvCxnSpPr>
            <a:cxnSpLocks/>
          </p:cNvCxnSpPr>
          <p:nvPr/>
        </p:nvCxnSpPr>
        <p:spPr>
          <a:xfrm>
            <a:off x="10327341" y="2024343"/>
            <a:ext cx="797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F40A3F-E5AC-AA42-BFC3-19A6A409A2EB}"/>
              </a:ext>
            </a:extLst>
          </p:cNvPr>
          <p:cNvCxnSpPr>
            <a:cxnSpLocks/>
          </p:cNvCxnSpPr>
          <p:nvPr/>
        </p:nvCxnSpPr>
        <p:spPr>
          <a:xfrm flipV="1">
            <a:off x="6571130" y="2122956"/>
            <a:ext cx="0" cy="40789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C4C34D-9F6B-3A44-A4E8-FDD2910214C5}"/>
              </a:ext>
            </a:extLst>
          </p:cNvPr>
          <p:cNvSpPr txBox="1"/>
          <p:nvPr/>
        </p:nvSpPr>
        <p:spPr>
          <a:xfrm>
            <a:off x="667873" y="1968501"/>
            <a:ext cx="5186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 pellet dimensions listed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a 1-D problem, but I want your geometry to be set up in 2-D RZ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Assume reasonable values for material properties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assume constant 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Outer cladding temperature: 600 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Mesh: something sufficiently converged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temperature profile for: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Steady-state: LHR = 350 W/cm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Compare against analytical solution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for centerline temperature vs time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Transient: LHR = 5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00*[(t/100)^0.5]*[(1-(t/100))^4] + 150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up to t=100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1AC033-6409-0C4A-AA93-30785D045B24}"/>
              </a:ext>
            </a:extLst>
          </p:cNvPr>
          <p:cNvSpPr txBox="1"/>
          <p:nvPr/>
        </p:nvSpPr>
        <p:spPr>
          <a:xfrm>
            <a:off x="7270377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AB814-5772-5A48-AA51-C140D737CD00}"/>
              </a:ext>
            </a:extLst>
          </p:cNvPr>
          <p:cNvSpPr txBox="1"/>
          <p:nvPr/>
        </p:nvSpPr>
        <p:spPr>
          <a:xfrm rot="16200000">
            <a:off x="9108142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20E950-52CE-184A-96FC-2D43E51B266F}"/>
              </a:ext>
            </a:extLst>
          </p:cNvPr>
          <p:cNvSpPr txBox="1"/>
          <p:nvPr/>
        </p:nvSpPr>
        <p:spPr>
          <a:xfrm rot="16200000">
            <a:off x="9906000" y="3845859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D7D2B-ACB3-E84C-8015-B6D0EFA467D3}"/>
              </a:ext>
            </a:extLst>
          </p:cNvPr>
          <p:cNvSpPr txBox="1"/>
          <p:nvPr/>
        </p:nvSpPr>
        <p:spPr>
          <a:xfrm>
            <a:off x="7270377" y="165501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933A57-5260-6845-8485-AD035242A637}"/>
              </a:ext>
            </a:extLst>
          </p:cNvPr>
          <p:cNvSpPr txBox="1"/>
          <p:nvPr/>
        </p:nvSpPr>
        <p:spPr>
          <a:xfrm>
            <a:off x="9085730" y="164175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0.002 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B60B0-6BC9-B948-BD66-42B123FD7F61}"/>
              </a:ext>
            </a:extLst>
          </p:cNvPr>
          <p:cNvSpPr txBox="1"/>
          <p:nvPr/>
        </p:nvSpPr>
        <p:spPr>
          <a:xfrm>
            <a:off x="9941860" y="1640210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0.1 cm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85D5CD-26F8-1C40-B55C-D9B4F132CE15}"/>
              </a:ext>
            </a:extLst>
          </p:cNvPr>
          <p:cNvSpPr txBox="1"/>
          <p:nvPr/>
        </p:nvSpPr>
        <p:spPr>
          <a:xfrm rot="16200000">
            <a:off x="5504329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cm</a:t>
            </a:r>
          </a:p>
        </p:txBody>
      </p:sp>
    </p:spTree>
    <p:extLst>
      <p:ext uri="{BB962C8B-B14F-4D97-AF65-F5344CB8AC3E}">
        <p14:creationId xmlns:p14="http://schemas.microsoft.com/office/powerpoint/2010/main" val="251792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Numerical time integration</a:t>
            </a:r>
          </a:p>
        </p:txBody>
      </p:sp>
    </p:spTree>
    <p:extLst>
      <p:ext uri="{BB962C8B-B14F-4D97-AF65-F5344CB8AC3E}">
        <p14:creationId xmlns:p14="http://schemas.microsoft.com/office/powerpoint/2010/main" val="336613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DD-59C7-B74C-B061-5F6B720D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numerical solutions, deal with discretization in space/time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A3B6-A377-3B4E-8156-6FF7ABB1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Discretization in time</a:t>
            </a:r>
          </a:p>
          <a:p>
            <a:pPr lvl="1"/>
            <a:r>
              <a:rPr lang="en-US" dirty="0"/>
              <a:t>Forward Euler’s method (explicit)</a:t>
            </a:r>
          </a:p>
          <a:p>
            <a:pPr lvl="1"/>
            <a:r>
              <a:rPr lang="en-US" dirty="0"/>
              <a:t>Backward Euler’s method (implicit)</a:t>
            </a:r>
          </a:p>
          <a:p>
            <a:r>
              <a:rPr lang="en-US" dirty="0"/>
              <a:t>Discretization in space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CEFB3-DB6D-514B-9F95-E115D61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1FADE-5BC5-6164-7037-65C792B549C3}"/>
                  </a:ext>
                </a:extLst>
              </p:cNvPr>
              <p:cNvSpPr txBox="1"/>
              <p:nvPr/>
            </p:nvSpPr>
            <p:spPr>
              <a:xfrm>
                <a:off x="7926141" y="2795455"/>
                <a:ext cx="2679708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𝑟𝑘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1FADE-5BC5-6164-7037-65C792B54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141" y="2795455"/>
                <a:ext cx="2679708" cy="532582"/>
              </a:xfrm>
              <a:prstGeom prst="rect">
                <a:avLst/>
              </a:prstGeom>
              <a:blipFill>
                <a:blip r:embed="rId2"/>
                <a:stretch>
                  <a:fillRect l="-1887" t="-4651" r="-188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36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8C5B-59EA-D74E-87D3-CFC0CFA4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Step forward through time in increments, dt</a:t>
                </a:r>
              </a:p>
              <a:p>
                <a:r>
                  <a:rPr lang="en-US" dirty="0"/>
                  <a:t>The Euler method is a first-order method, which means that the local error (error per step) is proportional to the square of the step size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a function y(t), with a timestep size, h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Euler takes only the first derivative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Value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 is an approximation of the solution to the ODE at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  <a:blipFill>
                <a:blip r:embed="rId2"/>
                <a:stretch>
                  <a:fillRect l="-830" t="-1274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D9B99-41ED-9D44-9B66-C3DC634D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C78B-F2A7-AE4E-A879-A1F385D2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64" y="2160495"/>
            <a:ext cx="4356636" cy="34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4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4333-4351-7F4D-B209-C97ED58B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Applying to our temperature system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heat conduction equation: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	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We input T</a:t>
                </a:r>
                <a:r>
                  <a:rPr lang="en-US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here is T @ t=0, step size dt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dt*T’; t</a:t>
                </a:r>
                <a:r>
                  <a:rPr lang="en-US" sz="2000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sz="2000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</a:t>
                </a:r>
              </a:p>
              <a:p>
                <a:pPr marL="0" indent="0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93430-A425-0E44-9312-4908F4FA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5A35D5-E512-8E41-8A13-A9A251761226}"/>
              </a:ext>
            </a:extLst>
          </p:cNvPr>
          <p:cNvGrpSpPr/>
          <p:nvPr/>
        </p:nvGrpSpPr>
        <p:grpSpPr>
          <a:xfrm>
            <a:off x="7189560" y="2590150"/>
            <a:ext cx="4495544" cy="3226609"/>
            <a:chOff x="7696456" y="2771085"/>
            <a:chExt cx="4495544" cy="3226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731DC1-EA49-5844-8200-70777884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6742" y="2771085"/>
              <a:ext cx="4205258" cy="28706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860AC4-7261-1047-9C05-4A1DCEBCC728}"/>
                </a:ext>
              </a:extLst>
            </p:cNvPr>
            <p:cNvSpPr txBox="1"/>
            <p:nvPr/>
          </p:nvSpPr>
          <p:spPr>
            <a:xfrm>
              <a:off x="10130971" y="5628362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9011AE-151F-E549-8949-A1510A11D749}"/>
                </a:ext>
              </a:extLst>
            </p:cNvPr>
            <p:cNvSpPr txBox="1"/>
            <p:nvPr/>
          </p:nvSpPr>
          <p:spPr>
            <a:xfrm>
              <a:off x="7696456" y="3834123"/>
              <a:ext cx="290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87258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</TotalTime>
  <Words>1895</Words>
  <Application>Microsoft Macintosh PowerPoint</Application>
  <PresentationFormat>Widescreen</PresentationFormat>
  <Paragraphs>277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Times New Roman</vt:lpstr>
      <vt:lpstr>NCStateU-horizontal-left-logo</vt:lpstr>
      <vt:lpstr>1_NCStateU-horizontal-left-logo</vt:lpstr>
      <vt:lpstr>Fuel Performance</vt:lpstr>
      <vt:lpstr>Last Time</vt:lpstr>
      <vt:lpstr>MOOSE Project</vt:lpstr>
      <vt:lpstr>MOOSE Project Part 1</vt:lpstr>
      <vt:lpstr>The most accurate solution is numerical, in 3D, requires modeling the entire core, and is multi-physics</vt:lpstr>
      <vt:lpstr>Numerical time integration</vt:lpstr>
      <vt:lpstr>For numerical solutions, deal with discretization in space/time</vt:lpstr>
      <vt:lpstr>Forward Euler</vt:lpstr>
      <vt:lpstr>Forward Euler</vt:lpstr>
      <vt:lpstr>Backwards Euler</vt:lpstr>
      <vt:lpstr>Explicit vs Implicit</vt:lpstr>
      <vt:lpstr>Stiff Equations</vt:lpstr>
      <vt:lpstr>Example Problem</vt:lpstr>
      <vt:lpstr>Example Problem</vt:lpstr>
      <vt:lpstr>Spatial discretization</vt:lpstr>
      <vt:lpstr>Spatial resolution</vt:lpstr>
      <vt:lpstr>Finite Difference</vt:lpstr>
      <vt:lpstr>Finite Volume</vt:lpstr>
      <vt:lpstr>Finite Element</vt:lpstr>
      <vt:lpstr>Spatial resolution</vt:lpstr>
      <vt:lpstr>Different Fuel Performance Problems</vt:lpstr>
      <vt:lpstr>Numerical Approaches to Different Fuel Performance Problems</vt:lpstr>
      <vt:lpstr>Heat equation solution approach summary</vt:lpstr>
      <vt:lpstr>Solving with fuel performance codes</vt:lpstr>
      <vt:lpstr>Summary</vt:lpstr>
      <vt:lpstr>Mechanics</vt:lpstr>
      <vt:lpstr>Solid mechanics</vt:lpstr>
      <vt:lpstr>Ideal springs</vt:lpstr>
      <vt:lpstr>Observed deformation due to a force</vt:lpstr>
      <vt:lpstr>Elasticity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Transport</dc:title>
  <dc:creator>Benjamin Beeler</dc:creator>
  <cp:lastModifiedBy>Benjamin W. Beeler</cp:lastModifiedBy>
  <cp:revision>69</cp:revision>
  <dcterms:created xsi:type="dcterms:W3CDTF">2020-01-20T18:37:19Z</dcterms:created>
  <dcterms:modified xsi:type="dcterms:W3CDTF">2023-02-02T18:00:42Z</dcterms:modified>
</cp:coreProperties>
</file>